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7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0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57D7A-EDA2-49E4-BB19-707CE4C0074C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Surface reaction 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catalytic reaction mechanisms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Sequence of steps: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5199"/>
            <a:ext cx="10178528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287"/>
          </a:xfrm>
        </p:spPr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  <a:latin typeface="Algerian" panose="04020705040A02060702" pitchFamily="82" charset="0"/>
              </a:rPr>
              <a:t>Contd</a:t>
            </a:r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…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6412"/>
            <a:ext cx="10515600" cy="50305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reaction can be written as,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3544"/>
            <a:ext cx="6358719" cy="4625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6142" y="2999968"/>
            <a:ext cx="4411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steps are treated as 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elementary steps.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gas reactants the concentrations 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expressed in partial pressures</a:t>
            </a:r>
            <a:endParaRPr 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5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So, the rate expression for step (1), </a:t>
                </a:r>
                <a:r>
                  <a:rPr lang="en-US" dirty="0" err="1" smtClean="0"/>
                  <a:t>i.e</a:t>
                </a:r>
                <a:r>
                  <a:rPr lang="en-US" dirty="0"/>
                  <a:t> </a:t>
                </a:r>
                <a:r>
                  <a:rPr lang="en-US" dirty="0" smtClean="0"/>
                  <a:t>adsorption is,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		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), 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/>
                  <a:t>= equilibrium constant for adsorption of </a:t>
                </a:r>
                <a:r>
                  <a:rPr lang="en-US" dirty="0" err="1" smtClean="0"/>
                  <a:t>Cumene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/>
                  <a:t>= mol.(g of catalyst)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.s</a:t>
                </a:r>
                <a:r>
                  <a:rPr lang="en-US" baseline="30000" dirty="0" smtClean="0"/>
                  <a:t>-1</a:t>
                </a:r>
              </a:p>
              <a:p>
                <a:pPr marL="0" indent="0">
                  <a:buNone/>
                </a:pPr>
                <a:r>
                  <a:rPr lang="en-US" baseline="30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aseline="30000" dirty="0" smtClean="0"/>
                  <a:t> </a:t>
                </a:r>
                <a:r>
                  <a:rPr lang="en-US" dirty="0" smtClean="0"/>
                  <a:t>= (</a:t>
                </a:r>
                <a:r>
                  <a:rPr lang="en-US" dirty="0" err="1" smtClean="0"/>
                  <a:t>mol</a:t>
                </a:r>
                <a:r>
                  <a:rPr lang="en-US" dirty="0" smtClean="0"/>
                  <a:t> of </a:t>
                </a:r>
                <a:r>
                  <a:rPr lang="en-US" dirty="0" err="1" smtClean="0"/>
                  <a:t>cumene</a:t>
                </a:r>
                <a:r>
                  <a:rPr lang="en-US" dirty="0" smtClean="0"/>
                  <a:t> adsorbed) </a:t>
                </a:r>
                <a:r>
                  <a:rPr lang="en-US" dirty="0"/>
                  <a:t>.(g of catalyst)</a:t>
                </a:r>
                <a:r>
                  <a:rPr lang="en-US" baseline="30000" dirty="0"/>
                  <a:t>-</a:t>
                </a:r>
                <a:r>
                  <a:rPr lang="en-US" baseline="30000" dirty="0" smtClean="0"/>
                  <a:t>1 </a:t>
                </a:r>
              </a:p>
              <a:p>
                <a:pPr marL="0" indent="0">
                  <a:buNone/>
                </a:pPr>
                <a:r>
                  <a:rPr lang="en-US" baseline="30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/>
                  <a:t>= (</a:t>
                </a:r>
                <a:r>
                  <a:rPr lang="en-US" dirty="0" err="1" smtClean="0"/>
                  <a:t>Kpa.s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-1</a:t>
                </a:r>
                <a:r>
                  <a:rPr lang="en-US" dirty="0"/>
                  <a:t> </a:t>
                </a:r>
                <a:r>
                  <a:rPr lang="en-US" dirty="0" smtClean="0"/>
                  <a:t>or (</a:t>
                </a:r>
                <a:r>
                  <a:rPr lang="en-US" dirty="0" err="1" smtClean="0"/>
                  <a:t>atm.h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 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 smtClean="0"/>
                  <a:t>= h</a:t>
                </a:r>
                <a:r>
                  <a:rPr lang="en-US" baseline="30000" dirty="0" smtClean="0"/>
                  <a:t>-1 </a:t>
                </a:r>
                <a:r>
                  <a:rPr lang="en-US" dirty="0" smtClean="0"/>
                  <a:t>or s</a:t>
                </a:r>
                <a:r>
                  <a:rPr lang="en-US" baseline="30000" dirty="0" smtClean="0"/>
                  <a:t>-1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= atm</a:t>
                </a:r>
                <a:r>
                  <a:rPr lang="en-US" baseline="30000" dirty="0" smtClean="0"/>
                  <a:t>-1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  <a:blipFill rotWithShape="0">
                <a:blip r:embed="rId2"/>
                <a:stretch>
                  <a:fillRect l="-1217" t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18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8893" y="378962"/>
                <a:ext cx="10515600" cy="57898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rate expression for the surface reaction (2),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Equilibrium constant for surface reaction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rate expression for desorption (3),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/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is the desorption equilibrium constant of B.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Propylene is not adsorbed on the surface,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=0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893" y="378962"/>
                <a:ext cx="10515600" cy="5789826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9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0376"/>
                <a:ext cx="10515600" cy="57265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As, the desorption B.S 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B + S  is just opposite to the adsorption equation of B, it can be written, for benzene,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adsorption equilibrium constant of B is the reciprocal of desorption equilibrium constant of B.</a:t>
                </a:r>
              </a:p>
              <a:p>
                <a:pPr marL="0" indent="0">
                  <a:buNone/>
                </a:pPr>
                <a:r>
                  <a:rPr lang="en-US" dirty="0" smtClean="0"/>
                  <a:t>Hence, the rate equation for desorption can be written as,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At steady state, rates of all steps are equal, as there is no accumulation of reacting species on the surface.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Therefore, rate of the reaction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0376"/>
                <a:ext cx="10515600" cy="5726587"/>
              </a:xfrm>
              <a:blipFill rotWithShape="0">
                <a:blip r:embed="rId2"/>
                <a:stretch>
                  <a:fillRect l="-1217" t="-2130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96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1319"/>
            <a:ext cx="10515600" cy="5685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C00000"/>
                </a:solidFill>
              </a:rPr>
              <a:t>Adsorption of reactant is necessary for a reaction to happen on a solid catalyst.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Once a reactant is adsorbed on a solid catalytic surface, it can react in a number of ways to form product(s).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Consider a chemical reaction A </a:t>
            </a:r>
            <a:r>
              <a:rPr lang="en-US" sz="2400" dirty="0" smtClean="0">
                <a:sym typeface="Symbol" panose="05050102010706020507" pitchFamily="18" charset="2"/>
              </a:rPr>
              <a:t> B,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 adsorption of species A onto a solid catalyst surface </a:t>
            </a:r>
            <a:r>
              <a:rPr lang="en-US" sz="2400" dirty="0" smtClean="0">
                <a:sym typeface="Symbol" panose="05050102010706020507" pitchFamily="18" charset="2"/>
              </a:rPr>
              <a:t>is shown as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 smtClean="0"/>
              <a:t>		          A + S </a:t>
            </a:r>
            <a:r>
              <a:rPr lang="en-US" sz="2400" dirty="0" smtClean="0">
                <a:sym typeface="Symbol" panose="05050102010706020507" pitchFamily="18" charset="2"/>
              </a:rPr>
              <a:t> A.S, where S is a vacant site</a:t>
            </a:r>
          </a:p>
          <a:p>
            <a:pPr marL="0" indent="0">
              <a:buNone/>
            </a:pPr>
            <a:r>
              <a:rPr lang="en-US" sz="2400" dirty="0" smtClean="0"/>
              <a:t>Then reaction step on the solid catalyst surface can be written as,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			A.S </a:t>
            </a:r>
            <a:r>
              <a:rPr lang="en-US" sz="2400" dirty="0" smtClean="0">
                <a:sym typeface="Symbol" panose="05050102010706020507" pitchFamily="18" charset="2"/>
              </a:rPr>
              <a:t> B.S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If the reaction is A + B </a:t>
            </a:r>
            <a:r>
              <a:rPr lang="en-US" sz="2400" dirty="0" smtClean="0">
                <a:sym typeface="Symbol" panose="05050102010706020507" pitchFamily="18" charset="2"/>
              </a:rPr>
              <a:t> C + D, then adsorption step is </a:t>
            </a:r>
          </a:p>
          <a:p>
            <a:pPr marL="0" indent="0">
              <a:buNone/>
            </a:pPr>
            <a:r>
              <a:rPr lang="en-US" sz="2400" dirty="0" smtClean="0"/>
              <a:t>			A + B + 2S </a:t>
            </a:r>
            <a:r>
              <a:rPr lang="en-US" sz="2400" dirty="0" smtClean="0">
                <a:sym typeface="Symbol" panose="05050102010706020507" pitchFamily="18" charset="2"/>
              </a:rPr>
              <a:t> A.S + B.S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41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364"/>
                <a:ext cx="10515600" cy="595859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Single site mechanism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surface reaction may be a single site mechanism where the single site on which the reactant is adsorbed is involved in the reaction.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 			Considering the reaction step is elementary,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	the rate law can be written as,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equilibrium constant for the reaction=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are the forward and reverse reaction rate constants respectively.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364"/>
                <a:ext cx="10515600" cy="5958599"/>
              </a:xfrm>
              <a:blipFill rotWithShape="0">
                <a:blip r:embed="rId2"/>
                <a:stretch>
                  <a:fillRect l="-1217" t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75" y="2520681"/>
            <a:ext cx="2840467" cy="9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2263"/>
                <a:ext cx="10515600" cy="564470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Dual site mechanism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In this mechanism, the adsorbed molecule in one site may interact with an adjacent vacant or occupied site to form product. </a:t>
                </a:r>
              </a:p>
              <a:p>
                <a:pPr marL="3657600" lvl="8" indent="0">
                  <a:buNone/>
                </a:pPr>
                <a:r>
                  <a:rPr lang="en-US" dirty="0" smtClean="0"/>
                  <a:t>                </a:t>
                </a:r>
              </a:p>
              <a:p>
                <a:pPr lvl="8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 smtClean="0"/>
                  <a:t>            </a:t>
                </a:r>
                <a:r>
                  <a:rPr lang="en-US" sz="2400" dirty="0" smtClean="0"/>
                  <a:t>In this type, the reaction step is </a:t>
                </a:r>
              </a:p>
              <a:p>
                <a:pPr marL="3657600" lvl="8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      A.S + S </a:t>
                </a:r>
                <a:r>
                  <a:rPr lang="en-US" sz="2400" dirty="0" smtClean="0">
                    <a:sym typeface="Symbol" panose="05050102010706020507" pitchFamily="18" charset="2"/>
                  </a:rPr>
                  <a:t> B.S + S</a:t>
                </a:r>
              </a:p>
              <a:p>
                <a:pPr marL="3657600" lvl="8" indent="0">
                  <a:buNone/>
                </a:pPr>
                <a:endParaRPr lang="en-US" sz="2400" dirty="0" smtClean="0">
                  <a:sym typeface="Symbol" panose="05050102010706020507" pitchFamily="18" charset="2"/>
                </a:endParaRPr>
              </a:p>
              <a:p>
                <a:pPr marL="3657600" lvl="8" indent="0">
                  <a:buNone/>
                </a:pPr>
                <a:r>
                  <a:rPr lang="en-US" sz="2400" dirty="0" smtClean="0"/>
                  <a:t>    </a:t>
                </a:r>
              </a:p>
              <a:p>
                <a:pPr marL="3657600" lvl="8" indent="0">
                  <a:buNone/>
                </a:pPr>
                <a:r>
                  <a:rPr lang="en-US" sz="2400" dirty="0" smtClean="0"/>
                  <a:t>Rate of reaction  </a:t>
                </a:r>
              </a:p>
              <a:p>
                <a:pPr marL="3657600" lvl="8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3657600" lvl="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3657600" lvl="8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)</a:t>
                </a:r>
              </a:p>
              <a:p>
                <a:pPr marL="3657600" lvl="8" indent="0">
                  <a:buNone/>
                </a:pPr>
                <a:endParaRPr lang="en-US" sz="2400" dirty="0"/>
              </a:p>
              <a:p>
                <a:pPr marL="3657600" lvl="8" indent="0">
                  <a:buNone/>
                </a:pPr>
                <a:r>
                  <a:rPr lang="en-US" sz="2400" dirty="0" smtClean="0"/>
                  <a:t>            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2263"/>
                <a:ext cx="10515600" cy="5644700"/>
              </a:xfrm>
              <a:blipFill rotWithShape="0">
                <a:blip r:embed="rId2"/>
                <a:stretch>
                  <a:fillRect l="-928" t="-1512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0047"/>
            <a:ext cx="3687986" cy="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8490"/>
                <a:ext cx="10515600" cy="58084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For the reaction A + B 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C + D, the adsorption step is  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A + B + 2S  A.S + B.S</a:t>
                </a:r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Here the reaction following the dual site mechanism is 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	A.S + B.S 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C.S 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+ D.S</a:t>
                </a:r>
              </a:p>
              <a:p>
                <a:pPr marL="0" indent="0">
                  <a:buNone/>
                </a:pPr>
                <a:endParaRPr lang="en-US" dirty="0" smtClean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						</a:t>
                </a:r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rate equation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8490"/>
                <a:ext cx="10515600" cy="5808473"/>
              </a:xfrm>
              <a:blipFill rotWithShape="0">
                <a:blip r:embed="rId2"/>
                <a:stretch>
                  <a:fillRect l="-1217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09" y="2828840"/>
            <a:ext cx="4873241" cy="12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the same reaction, another dual site mechanism can be proposed, where two reactants are adsorbed on two different types of active sites,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		A + B + S + S‘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A.S + 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B.S’</a:t>
                </a: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And the reaction step is  A.S + 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B.S’  C.S 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+ D.S’</a:t>
                </a:r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The mechanism is 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				   Rate of the reaction is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       			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The kinetics of reaction where all the reactants and products are adsorbed on the active sites either by single or dual site mechanism is named as Langmuir-Hinshelwood kinetics.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  <a:blipFill rotWithShape="0">
                <a:blip r:embed="rId2"/>
                <a:stretch>
                  <a:fillRect l="-1043" t="-2252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4" y="3013753"/>
            <a:ext cx="5199799" cy="13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4967"/>
                <a:ext cx="10515600" cy="567199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Another </a:t>
                </a:r>
                <a:r>
                  <a:rPr lang="en-US" dirty="0" smtClean="0"/>
                  <a:t>single/</a:t>
                </a:r>
                <a:r>
                  <a:rPr lang="en-US" dirty="0" smtClean="0"/>
                  <a:t>dual </a:t>
                </a:r>
                <a:r>
                  <a:rPr lang="en-US" dirty="0" smtClean="0"/>
                  <a:t>site mechanism is that where one of the reactants is in gas phase and reacts with the adsorbed reactant on the catalyst surface.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			</a:t>
                </a:r>
                <a:r>
                  <a:rPr lang="en-US" dirty="0"/>
                  <a:t>T</a:t>
                </a:r>
                <a:r>
                  <a:rPr lang="en-US" dirty="0" smtClean="0"/>
                  <a:t>he reaction is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A.S + B (g) 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C.S + D (g)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		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		The rate of the reaction is 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                                                 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The rate kinetics is called </a:t>
                </a:r>
                <a:r>
                  <a:rPr lang="en-US" dirty="0" err="1" smtClean="0">
                    <a:sym typeface="Symbol" panose="05050102010706020507" pitchFamily="18" charset="2"/>
                  </a:rPr>
                  <a:t>Eley-Rideal</a:t>
                </a:r>
                <a:r>
                  <a:rPr lang="en-US" dirty="0" smtClean="0">
                    <a:sym typeface="Symbol" panose="05050102010706020507" pitchFamily="18" charset="2"/>
                  </a:rPr>
                  <a:t> kinetics.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4967"/>
                <a:ext cx="10515600" cy="5671996"/>
              </a:xfrm>
              <a:blipFill rotWithShape="0">
                <a:blip r:embed="rId2"/>
                <a:stretch>
                  <a:fillRect l="-1217" r="-290" b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9" y="2692794"/>
            <a:ext cx="3630304" cy="16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4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114"/>
            <a:ext cx="10515600" cy="75399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Desorption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7104"/>
                <a:ext cx="10515600" cy="528985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After the reaction, the product(s) formed on the adsorbed site is desorbed from the catalyst surface.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desorption equation is,    C.S </a:t>
                </a:r>
                <a:r>
                  <a:rPr lang="en-US" dirty="0" smtClean="0">
                    <a:sym typeface="Symbol" panose="05050102010706020507" pitchFamily="18" charset="2"/>
                  </a:rPr>
                  <a:t> C + S,     C is a product</a:t>
                </a:r>
              </a:p>
              <a:p>
                <a:pPr marL="0" indent="0">
                  <a:buNone/>
                </a:pPr>
                <a:endParaRPr lang="en-US" dirty="0" smtClean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Desorption rate equation is,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𝐶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 is the desorption equilibrium constant of C.</a:t>
                </a:r>
              </a:p>
              <a:p>
                <a:pPr marL="0" indent="0">
                  <a:buNone/>
                </a:pPr>
                <a:endParaRPr lang="en-US" dirty="0" smtClean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Note that, desorption step of C is just reverse of the adsorption step of C, therefore, </a:t>
                </a: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		rate of desorption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 rate of adsorption</a:t>
                </a:r>
              </a:p>
              <a:p>
                <a:pPr marL="0" indent="0">
                  <a:buNone/>
                </a:pPr>
                <a:endParaRPr lang="en-US" dirty="0" smtClean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And, desorption equilibrium constant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) is the reciprocal of adsorption equilibrium constant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),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7104"/>
                <a:ext cx="10515600" cy="5289859"/>
              </a:xfr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70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Synthesising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a Rate law, Mechanism and Rate limiting Step: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In this section, we will not consider any mass transfer step involved in the solid catalytic reaction.</a:t>
                </a:r>
              </a:p>
              <a:p>
                <a:pPr marL="0" indent="0">
                  <a:buNone/>
                </a:pPr>
                <a:r>
                  <a:rPr lang="en-US" dirty="0" smtClean="0"/>
                  <a:t>Only three steps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adsorption, surface reaction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desorption</a:t>
                </a:r>
                <a:r>
                  <a:rPr lang="en-US" dirty="0" smtClean="0"/>
                  <a:t> are considered.</a:t>
                </a:r>
              </a:p>
              <a:p>
                <a:pPr marL="0" indent="0">
                  <a:buNone/>
                </a:pPr>
                <a:r>
                  <a:rPr lang="en-US" dirty="0" smtClean="0"/>
                  <a:t>Taking an example of the reaction, </a:t>
                </a:r>
                <a:r>
                  <a:rPr lang="en-US" dirty="0" err="1" smtClean="0"/>
                  <a:t>Cumene</a:t>
                </a:r>
                <a:r>
                  <a:rPr lang="en-US" dirty="0" smtClean="0"/>
                  <a:t> disproportionation reaction to form Benzene and propylene.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ym typeface="Symbol" panose="05050102010706020507" pitchFamily="18" charset="2"/>
                  </a:rPr>
                  <a:t>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                   C                            B           P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56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53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2E0FDC-E5DD-4C6C-AB81-E3F50321C047}"/>
</file>

<file path=customXml/itemProps2.xml><?xml version="1.0" encoding="utf-8"?>
<ds:datastoreItem xmlns:ds="http://schemas.openxmlformats.org/officeDocument/2006/customXml" ds:itemID="{7F5C4A3F-E820-4907-936F-9BF675B0F8AB}"/>
</file>

<file path=customXml/itemProps3.xml><?xml version="1.0" encoding="utf-8"?>
<ds:datastoreItem xmlns:ds="http://schemas.openxmlformats.org/officeDocument/2006/customXml" ds:itemID="{6D7F3A03-F069-4E56-A585-F1C1CEB50447}"/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395</Words>
  <Application>Microsoft Office PowerPoint</Application>
  <PresentationFormat>Widescreen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Cambria Math</vt:lpstr>
      <vt:lpstr>Symbol</vt:lpstr>
      <vt:lpstr>Wingdings</vt:lpstr>
      <vt:lpstr>Office Theme</vt:lpstr>
      <vt:lpstr>Surface reaction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Desorption</vt:lpstr>
      <vt:lpstr>Synthesising a Rate law, Mechanism and Rate limiting Step:</vt:lpstr>
      <vt:lpstr>Sequence of steps:</vt:lpstr>
      <vt:lpstr>Contd…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reaction </dc:title>
  <dc:creator>Microsoft account</dc:creator>
  <cp:lastModifiedBy>Microsoft account</cp:lastModifiedBy>
  <cp:revision>39</cp:revision>
  <dcterms:created xsi:type="dcterms:W3CDTF">2020-09-04T11:14:28Z</dcterms:created>
  <dcterms:modified xsi:type="dcterms:W3CDTF">2020-09-07T03:33:25Z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